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RQND Pro" charset="1" panose="00000500000000000000"/>
      <p:regular r:id="rId24"/>
    </p:embeddedFont>
    <p:embeddedFont>
      <p:font typeface="Alice" charset="1" panose="00000500000000000000"/>
      <p:regular r:id="rId25"/>
    </p:embeddedFont>
    <p:embeddedFont>
      <p:font typeface="Alice Bold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36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0620" y="3086100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22564" y="1877266"/>
            <a:ext cx="13735049" cy="3001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45"/>
              </a:lnSpc>
              <a:spcBef>
                <a:spcPct val="0"/>
              </a:spcBef>
            </a:pPr>
            <a:r>
              <a:rPr lang="en-US" sz="17532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IES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426" y="7913265"/>
            <a:ext cx="4883051" cy="218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21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GROUP MEMBERS:</a:t>
            </a:r>
          </a:p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21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RAHUL MENARIA- 200563265</a:t>
            </a:r>
          </a:p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21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RAHUL MENARIA -200555789</a:t>
            </a:r>
          </a:p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21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ISHMEET KAUR-200591350</a:t>
            </a:r>
          </a:p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spc="21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MEGHA PATEL - 200590965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22564" y="4811713"/>
            <a:ext cx="1373504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ASP.NET core web application.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6684" y="-1819313"/>
            <a:ext cx="6554005" cy="5696027"/>
          </a:xfrm>
          <a:custGeom>
            <a:avLst/>
            <a:gdLst/>
            <a:ahLst/>
            <a:cxnLst/>
            <a:rect r="r" b="b" t="t" l="l"/>
            <a:pathLst>
              <a:path h="5696027" w="6554005">
                <a:moveTo>
                  <a:pt x="0" y="0"/>
                </a:moveTo>
                <a:lnTo>
                  <a:pt x="6554006" y="0"/>
                </a:lnTo>
                <a:lnTo>
                  <a:pt x="6554006" y="5696026"/>
                </a:lnTo>
                <a:lnTo>
                  <a:pt x="0" y="5696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78733" y="-1076709"/>
            <a:ext cx="3679642" cy="3672047"/>
          </a:xfrm>
          <a:custGeom>
            <a:avLst/>
            <a:gdLst/>
            <a:ahLst/>
            <a:cxnLst/>
            <a:rect r="r" b="b" t="t" l="l"/>
            <a:pathLst>
              <a:path h="3672047" w="3679642">
                <a:moveTo>
                  <a:pt x="0" y="0"/>
                </a:moveTo>
                <a:lnTo>
                  <a:pt x="3679642" y="0"/>
                </a:lnTo>
                <a:lnTo>
                  <a:pt x="3679642" y="3672047"/>
                </a:lnTo>
                <a:lnTo>
                  <a:pt x="0" y="3672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765360" y="4239779"/>
            <a:ext cx="13455417" cy="6047221"/>
          </a:xfrm>
          <a:custGeom>
            <a:avLst/>
            <a:gdLst/>
            <a:ahLst/>
            <a:cxnLst/>
            <a:rect r="r" b="b" t="t" l="l"/>
            <a:pathLst>
              <a:path h="6047221" w="13455417">
                <a:moveTo>
                  <a:pt x="0" y="0"/>
                </a:moveTo>
                <a:lnTo>
                  <a:pt x="13455417" y="0"/>
                </a:lnTo>
                <a:lnTo>
                  <a:pt x="13455417" y="6047221"/>
                </a:lnTo>
                <a:lnTo>
                  <a:pt x="0" y="60472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23468" y="1543857"/>
            <a:ext cx="13457222" cy="6062759"/>
          </a:xfrm>
          <a:custGeom>
            <a:avLst/>
            <a:gdLst/>
            <a:ahLst/>
            <a:cxnLst/>
            <a:rect r="r" b="b" t="t" l="l"/>
            <a:pathLst>
              <a:path h="6062759" w="13457222">
                <a:moveTo>
                  <a:pt x="0" y="0"/>
                </a:moveTo>
                <a:lnTo>
                  <a:pt x="13457222" y="0"/>
                </a:lnTo>
                <a:lnTo>
                  <a:pt x="13457222" y="6062759"/>
                </a:lnTo>
                <a:lnTo>
                  <a:pt x="0" y="6062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3323" y="853029"/>
            <a:ext cx="8223049" cy="69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9"/>
              </a:lnSpc>
            </a:pPr>
            <a:r>
              <a:rPr lang="en-US" sz="731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MANAGER’S 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8383" y="2054845"/>
            <a:ext cx="5285750" cy="1626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5"/>
              </a:lnSpc>
              <a:spcBef>
                <a:spcPct val="0"/>
              </a:spcBef>
            </a:pPr>
            <a:r>
              <a:rPr lang="en-US" sz="2346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MANAGERS HAVE THE ABILITY TO ADD NEW USERS, SEE WHO ALREADY EXISTS, AND ACCEPT OR REJECT USER REQUESTS.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22944" y="8451215"/>
            <a:ext cx="8440949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THEY HAVE THE ABILITY TO ACCEPT OR REJECT USER REQUESTS USING THE DETAILED VIEW.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6684" y="-1819313"/>
            <a:ext cx="6554005" cy="5696027"/>
          </a:xfrm>
          <a:custGeom>
            <a:avLst/>
            <a:gdLst/>
            <a:ahLst/>
            <a:cxnLst/>
            <a:rect r="r" b="b" t="t" l="l"/>
            <a:pathLst>
              <a:path h="5696027" w="6554005">
                <a:moveTo>
                  <a:pt x="0" y="0"/>
                </a:moveTo>
                <a:lnTo>
                  <a:pt x="6554006" y="0"/>
                </a:lnTo>
                <a:lnTo>
                  <a:pt x="6554006" y="5696026"/>
                </a:lnTo>
                <a:lnTo>
                  <a:pt x="0" y="5696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78733" y="-1076709"/>
            <a:ext cx="3679642" cy="3672047"/>
          </a:xfrm>
          <a:custGeom>
            <a:avLst/>
            <a:gdLst/>
            <a:ahLst/>
            <a:cxnLst/>
            <a:rect r="r" b="b" t="t" l="l"/>
            <a:pathLst>
              <a:path h="3672047" w="3679642">
                <a:moveTo>
                  <a:pt x="0" y="0"/>
                </a:moveTo>
                <a:lnTo>
                  <a:pt x="3679642" y="0"/>
                </a:lnTo>
                <a:lnTo>
                  <a:pt x="3679642" y="3672047"/>
                </a:lnTo>
                <a:lnTo>
                  <a:pt x="0" y="3672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98849" y="0"/>
            <a:ext cx="13453605" cy="6017610"/>
          </a:xfrm>
          <a:custGeom>
            <a:avLst/>
            <a:gdLst/>
            <a:ahLst/>
            <a:cxnLst/>
            <a:rect r="r" b="b" t="t" l="l"/>
            <a:pathLst>
              <a:path h="6017610" w="13453605">
                <a:moveTo>
                  <a:pt x="0" y="0"/>
                </a:moveTo>
                <a:lnTo>
                  <a:pt x="13453605" y="0"/>
                </a:lnTo>
                <a:lnTo>
                  <a:pt x="13453605" y="6017610"/>
                </a:lnTo>
                <a:lnTo>
                  <a:pt x="0" y="60176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99031" y="4280313"/>
            <a:ext cx="13457222" cy="6006687"/>
          </a:xfrm>
          <a:custGeom>
            <a:avLst/>
            <a:gdLst/>
            <a:ahLst/>
            <a:cxnLst/>
            <a:rect r="r" b="b" t="t" l="l"/>
            <a:pathLst>
              <a:path h="6006687" w="13457222">
                <a:moveTo>
                  <a:pt x="0" y="0"/>
                </a:moveTo>
                <a:lnTo>
                  <a:pt x="13457222" y="0"/>
                </a:lnTo>
                <a:lnTo>
                  <a:pt x="13457222" y="6006687"/>
                </a:lnTo>
                <a:lnTo>
                  <a:pt x="0" y="60066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3323" y="881604"/>
            <a:ext cx="7821949" cy="73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9"/>
              </a:lnSpc>
            </a:pPr>
            <a:r>
              <a:rPr lang="en-US" sz="781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ADMIN’S 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0209" y="2432888"/>
            <a:ext cx="6273370" cy="1216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ADMINS HAVE COMPLETE CRUD (CREATE, READ, UPDATE, DELETE) POWERS FOR ALL USERS AND CAN ADD NEW ONES.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18033" y="7047279"/>
            <a:ext cx="4411447" cy="244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THE ADMINISTRATOR COMPLETES A FORM AND SUBMITS IT TO ADD A NEW USER. THEY CAN GO BACK TO THE PRIOR LIST IF THEY DECIDE NOT TO CONTINUE.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1453" y="-777132"/>
            <a:ext cx="17326563" cy="11561543"/>
          </a:xfrm>
          <a:custGeom>
            <a:avLst/>
            <a:gdLst/>
            <a:ahLst/>
            <a:cxnLst/>
            <a:rect r="r" b="b" t="t" l="l"/>
            <a:pathLst>
              <a:path h="11561543" w="17326563">
                <a:moveTo>
                  <a:pt x="0" y="0"/>
                </a:moveTo>
                <a:lnTo>
                  <a:pt x="17326564" y="0"/>
                </a:lnTo>
                <a:lnTo>
                  <a:pt x="17326564" y="11561544"/>
                </a:lnTo>
                <a:lnTo>
                  <a:pt x="0" y="11561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82000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0"/>
                </a:lnTo>
                <a:lnTo>
                  <a:pt x="0" y="1693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3859" y="3250779"/>
            <a:ext cx="16348841" cy="446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0762" indent="-320381" lvl="1">
              <a:lnSpc>
                <a:spcPts val="5935"/>
              </a:lnSpc>
              <a:buAutoNum type="arabicPeriod" startAt="1"/>
            </a:pPr>
            <a:r>
              <a:rPr lang="en-US" sz="296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Duplicate User: "Username 'example@example.com' is already taken."  - Select a distinctive, separate username. </a:t>
            </a:r>
          </a:p>
          <a:p>
            <a:pPr algn="ctr" marL="640762" indent="-320381" lvl="1">
              <a:lnSpc>
                <a:spcPts val="5935"/>
              </a:lnSpc>
              <a:buAutoNum type="arabicPeriod" startAt="1"/>
            </a:pPr>
            <a:r>
              <a:rPr lang="en-US" sz="296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Missing Fields: "The email field is required." Ensure that all fields are filled out before submitting. </a:t>
            </a:r>
          </a:p>
          <a:p>
            <a:pPr algn="ctr" marL="640762" indent="-320381" lvl="1">
              <a:lnSpc>
                <a:spcPts val="5935"/>
              </a:lnSpc>
              <a:buAutoNum type="arabicPeriod" startAt="1"/>
            </a:pPr>
            <a:r>
              <a:rPr lang="en-US" sz="2967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Incorrect Credentials: "Invalid email or password." - Use 'Forgot your password?' or confirm your email and password.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80878" y="677622"/>
            <a:ext cx="11156653" cy="590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6242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ERROR HANDLING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36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21383" y="2644476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3183972"/>
            <a:ext cx="18036716" cy="393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56"/>
              </a:lnSpc>
            </a:pPr>
            <a:r>
              <a:rPr lang="en-US" sz="198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DATA MANAGEMENT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36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21383" y="2644476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4711" y="6239597"/>
            <a:ext cx="10442767" cy="5494213"/>
          </a:xfrm>
          <a:custGeom>
            <a:avLst/>
            <a:gdLst/>
            <a:ahLst/>
            <a:cxnLst/>
            <a:rect r="r" b="b" t="t" l="l"/>
            <a:pathLst>
              <a:path h="5494213" w="10442767">
                <a:moveTo>
                  <a:pt x="0" y="0"/>
                </a:moveTo>
                <a:lnTo>
                  <a:pt x="10442767" y="0"/>
                </a:lnTo>
                <a:lnTo>
                  <a:pt x="10442767" y="5494213"/>
                </a:lnTo>
                <a:lnTo>
                  <a:pt x="0" y="54942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4681085" cy="6239597"/>
          </a:xfrm>
          <a:custGeom>
            <a:avLst/>
            <a:gdLst/>
            <a:ahLst/>
            <a:cxnLst/>
            <a:rect r="r" b="b" t="t" l="l"/>
            <a:pathLst>
              <a:path h="6239597" w="14681085">
                <a:moveTo>
                  <a:pt x="0" y="0"/>
                </a:moveTo>
                <a:lnTo>
                  <a:pt x="14681085" y="0"/>
                </a:lnTo>
                <a:lnTo>
                  <a:pt x="14681085" y="6239597"/>
                </a:lnTo>
                <a:lnTo>
                  <a:pt x="0" y="62395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342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37478" y="6947420"/>
            <a:ext cx="7650522" cy="3880676"/>
          </a:xfrm>
          <a:custGeom>
            <a:avLst/>
            <a:gdLst/>
            <a:ahLst/>
            <a:cxnLst/>
            <a:rect r="r" b="b" t="t" l="l"/>
            <a:pathLst>
              <a:path h="3880676" w="7650522">
                <a:moveTo>
                  <a:pt x="0" y="0"/>
                </a:moveTo>
                <a:lnTo>
                  <a:pt x="7650522" y="0"/>
                </a:lnTo>
                <a:lnTo>
                  <a:pt x="7650522" y="3880676"/>
                </a:lnTo>
                <a:lnTo>
                  <a:pt x="0" y="38806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0586" t="-13375" r="-8933" b="-402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36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21383" y="2644476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94945" y="5760854"/>
            <a:ext cx="13493055" cy="4644037"/>
          </a:xfrm>
          <a:custGeom>
            <a:avLst/>
            <a:gdLst/>
            <a:ahLst/>
            <a:cxnLst/>
            <a:rect r="r" b="b" t="t" l="l"/>
            <a:pathLst>
              <a:path h="4644037" w="13493055">
                <a:moveTo>
                  <a:pt x="0" y="0"/>
                </a:moveTo>
                <a:lnTo>
                  <a:pt x="13493055" y="0"/>
                </a:lnTo>
                <a:lnTo>
                  <a:pt x="13493055" y="4644037"/>
                </a:lnTo>
                <a:lnTo>
                  <a:pt x="0" y="4644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18" r="0" b="-171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12799898" cy="5760854"/>
          </a:xfrm>
          <a:custGeom>
            <a:avLst/>
            <a:gdLst/>
            <a:ahLst/>
            <a:cxnLst/>
            <a:rect r="r" b="b" t="t" l="l"/>
            <a:pathLst>
              <a:path h="5760854" w="12799898">
                <a:moveTo>
                  <a:pt x="0" y="0"/>
                </a:moveTo>
                <a:lnTo>
                  <a:pt x="12799898" y="0"/>
                </a:lnTo>
                <a:lnTo>
                  <a:pt x="12799898" y="5760854"/>
                </a:lnTo>
                <a:lnTo>
                  <a:pt x="0" y="57608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3426" y="-704686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21383" y="2644476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1284" y="729995"/>
            <a:ext cx="18036716" cy="104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6"/>
              </a:lnSpc>
            </a:pPr>
            <a:r>
              <a:rPr lang="en-US" sz="98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Potential Improvements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1284" y="2568276"/>
            <a:ext cx="18036716" cy="631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u="sng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FUTURE DEVELOPMENT</a:t>
            </a:r>
            <a:r>
              <a:rPr lang="en-US" sz="39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: </a:t>
            </a:r>
            <a:r>
              <a:rPr lang="en-US" sz="39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ADVANCED SECURITY FEATURES ARE INCLUDED USING ASP.NET IDENTITY.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u="sng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OPTIMIZATION</a:t>
            </a:r>
            <a:r>
              <a:rPr lang="en-US" sz="39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: FURTHER IMPROVEMENTS IN APP USING HTML AND CSS.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u="sng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SCALABILITY</a:t>
            </a:r>
            <a:r>
              <a:rPr lang="en-US" sz="39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: ASP.NET CORE IMPLEMENTATION FOR ENHANCED CROSS-PLATFORM INTEROPERABILITY AND PERFORMANCE.</a:t>
            </a:r>
          </a:p>
          <a:p>
            <a:pPr algn="l" marL="863599" indent="-431800" lvl="1">
              <a:lnSpc>
                <a:spcPts val="5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u="sng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SUPPORTING FEATURES</a:t>
            </a:r>
            <a:r>
              <a:rPr lang="en-US" sz="39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: INTRODUCING DYNAMIC DATA VISUALIZATION USING HTML5 AND CSS3 FOR ENHANCED USER INVOLVEMENT AND RESULTS.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8584" y="-793967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21383" y="2644476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4892227" y="447675"/>
            <a:ext cx="18036716" cy="104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6"/>
              </a:lnSpc>
            </a:pPr>
            <a:r>
              <a:rPr lang="en-US" sz="98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3428" y="2992456"/>
            <a:ext cx="12869610" cy="7466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THIS ASP.NET CORE WEB APPLICATION SUCCESSFULLY COMBINES EXTENSIVE ERROR HANDLING, USER-FRIENDLY INTERFACES, AND STRONG SECURITY. BY UTILIZING TECHNOLOGIES SUCH AS SQL SERVER, ASP.NET, C#, HTML, AND CSS, IT GUARANTEES A SCALABLE AND RESPONSIVE PLATFORM. UPCOMING IMPROVEMENTS WILL RAISE THE BAR FOR SECURITY, PERFORMANCE, AND DATA VISUALIZATION EVEN HIGHER, GIVING THIS APPLICATION A STRONG PLATFORM FOR GROWTH AND INNOVATION IN THE FUTURE.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21383" y="2644476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777416" y="2796877"/>
            <a:ext cx="18036716" cy="2666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99"/>
              </a:lnSpc>
            </a:pPr>
            <a:r>
              <a:rPr lang="en-US" sz="2499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367" y="-352343"/>
            <a:ext cx="10991686" cy="10991686"/>
          </a:xfrm>
          <a:custGeom>
            <a:avLst/>
            <a:gdLst/>
            <a:ahLst/>
            <a:cxnLst/>
            <a:rect r="r" b="b" t="t" l="l"/>
            <a:pathLst>
              <a:path h="10991686" w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21383" y="2644476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888868"/>
            <a:ext cx="15500957" cy="6959284"/>
          </a:xfrm>
          <a:custGeom>
            <a:avLst/>
            <a:gdLst/>
            <a:ahLst/>
            <a:cxnLst/>
            <a:rect r="r" b="b" t="t" l="l"/>
            <a:pathLst>
              <a:path h="6959284" w="15500957">
                <a:moveTo>
                  <a:pt x="0" y="0"/>
                </a:moveTo>
                <a:lnTo>
                  <a:pt x="15500957" y="0"/>
                </a:lnTo>
                <a:lnTo>
                  <a:pt x="15500957" y="6959284"/>
                </a:lnTo>
                <a:lnTo>
                  <a:pt x="0" y="69592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30863" y="612487"/>
            <a:ext cx="14345667" cy="144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7"/>
              </a:lnSpc>
            </a:pPr>
            <a:r>
              <a:rPr lang="en-US" sz="13469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TEAM MEMBERS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7498" y="-560877"/>
            <a:ext cx="10753446" cy="10753446"/>
          </a:xfrm>
          <a:custGeom>
            <a:avLst/>
            <a:gdLst/>
            <a:ahLst/>
            <a:cxnLst/>
            <a:rect r="r" b="b" t="t" l="l"/>
            <a:pathLst>
              <a:path h="10753446" w="10753446">
                <a:moveTo>
                  <a:pt x="0" y="0"/>
                </a:moveTo>
                <a:lnTo>
                  <a:pt x="10753447" y="0"/>
                </a:lnTo>
                <a:lnTo>
                  <a:pt x="10753447" y="10753447"/>
                </a:lnTo>
                <a:lnTo>
                  <a:pt x="0" y="10753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95243" y="4406920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2326" y="5593140"/>
            <a:ext cx="3096974" cy="5857161"/>
          </a:xfrm>
          <a:custGeom>
            <a:avLst/>
            <a:gdLst/>
            <a:ahLst/>
            <a:cxnLst/>
            <a:rect r="r" b="b" t="t" l="l"/>
            <a:pathLst>
              <a:path h="5857161" w="3096974">
                <a:moveTo>
                  <a:pt x="0" y="0"/>
                </a:moveTo>
                <a:lnTo>
                  <a:pt x="3096974" y="0"/>
                </a:lnTo>
                <a:lnTo>
                  <a:pt x="3096974" y="5857161"/>
                </a:lnTo>
                <a:lnTo>
                  <a:pt x="0" y="5857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0858" y="2860241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50430" y="2860241"/>
            <a:ext cx="9692145" cy="10159065"/>
          </a:xfrm>
          <a:custGeom>
            <a:avLst/>
            <a:gdLst/>
            <a:ahLst/>
            <a:cxnLst/>
            <a:rect r="r" b="b" t="t" l="l"/>
            <a:pathLst>
              <a:path h="10159065" w="9692145">
                <a:moveTo>
                  <a:pt x="0" y="0"/>
                </a:moveTo>
                <a:lnTo>
                  <a:pt x="9692144" y="0"/>
                </a:lnTo>
                <a:lnTo>
                  <a:pt x="9692144" y="10159066"/>
                </a:lnTo>
                <a:lnTo>
                  <a:pt x="0" y="101590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803099" y="1081257"/>
            <a:ext cx="10437882" cy="2280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2"/>
              </a:lnSpc>
              <a:spcBef>
                <a:spcPct val="0"/>
              </a:spcBef>
            </a:pPr>
            <a:r>
              <a:rPr lang="en-US" sz="13323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47381" y="4467917"/>
            <a:ext cx="7647459" cy="454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1516" indent="-465758" lvl="1">
              <a:lnSpc>
                <a:spcPts val="6040"/>
              </a:lnSpc>
              <a:buAutoNum type="arabicPeriod" startAt="1"/>
            </a:pPr>
            <a:r>
              <a:rPr lang="en-US" sz="431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Introduction </a:t>
            </a:r>
          </a:p>
          <a:p>
            <a:pPr algn="l" marL="931516" indent="-465758" lvl="1">
              <a:lnSpc>
                <a:spcPts val="6040"/>
              </a:lnSpc>
              <a:buAutoNum type="arabicPeriod" startAt="1"/>
            </a:pPr>
            <a:r>
              <a:rPr lang="en-US" sz="431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Technologies &amp; Tools used </a:t>
            </a:r>
          </a:p>
          <a:p>
            <a:pPr algn="l" marL="931516" indent="-465758" lvl="1">
              <a:lnSpc>
                <a:spcPts val="6040"/>
              </a:lnSpc>
              <a:buAutoNum type="arabicPeriod" startAt="1"/>
            </a:pPr>
            <a:r>
              <a:rPr lang="en-US" sz="431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Visual representation </a:t>
            </a:r>
          </a:p>
          <a:p>
            <a:pPr algn="l" marL="931516" indent="-465758" lvl="1">
              <a:lnSpc>
                <a:spcPts val="6040"/>
              </a:lnSpc>
              <a:buAutoNum type="arabicPeriod" startAt="1"/>
            </a:pPr>
            <a:r>
              <a:rPr lang="en-US" sz="431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Data management </a:t>
            </a:r>
          </a:p>
          <a:p>
            <a:pPr algn="l" marL="931516" indent="-465758" lvl="1">
              <a:lnSpc>
                <a:spcPts val="6040"/>
              </a:lnSpc>
              <a:buAutoNum type="arabicPeriod" startAt="1"/>
            </a:pPr>
            <a:r>
              <a:rPr lang="en-US" sz="431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potential improvement </a:t>
            </a:r>
          </a:p>
          <a:p>
            <a:pPr algn="l" marL="931516" indent="-465758" lvl="1">
              <a:lnSpc>
                <a:spcPts val="6040"/>
              </a:lnSpc>
              <a:spcBef>
                <a:spcPct val="0"/>
              </a:spcBef>
              <a:buAutoNum type="arabicPeriod" startAt="1"/>
            </a:pPr>
            <a:r>
              <a:rPr lang="en-US" sz="4314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346" y="-350853"/>
            <a:ext cx="14166632" cy="10637853"/>
          </a:xfrm>
          <a:custGeom>
            <a:avLst/>
            <a:gdLst/>
            <a:ahLst/>
            <a:cxnLst/>
            <a:rect r="r" b="b" t="t" l="l"/>
            <a:pathLst>
              <a:path h="10637853" w="14166632">
                <a:moveTo>
                  <a:pt x="0" y="0"/>
                </a:moveTo>
                <a:lnTo>
                  <a:pt x="14166632" y="0"/>
                </a:lnTo>
                <a:lnTo>
                  <a:pt x="14166632" y="10637853"/>
                </a:lnTo>
                <a:lnTo>
                  <a:pt x="0" y="10637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83286" y="525463"/>
            <a:ext cx="4123310" cy="4114800"/>
          </a:xfrm>
          <a:custGeom>
            <a:avLst/>
            <a:gdLst/>
            <a:ahLst/>
            <a:cxnLst/>
            <a:rect r="r" b="b" t="t" l="l"/>
            <a:pathLst>
              <a:path h="4114800" w="412331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83286" y="1253545"/>
            <a:ext cx="4958334" cy="8229600"/>
          </a:xfrm>
          <a:custGeom>
            <a:avLst/>
            <a:gdLst/>
            <a:ahLst/>
            <a:cxnLst/>
            <a:rect r="r" b="b" t="t" l="l"/>
            <a:pathLst>
              <a:path h="8229600" w="4958334">
                <a:moveTo>
                  <a:pt x="0" y="0"/>
                </a:moveTo>
                <a:lnTo>
                  <a:pt x="4958334" y="0"/>
                </a:lnTo>
                <a:lnTo>
                  <a:pt x="49583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75954" y="808450"/>
            <a:ext cx="8935562" cy="108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1915" y="1849025"/>
            <a:ext cx="9626301" cy="158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r>
              <a:rPr lang="en-US" sz="2277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The creation of an ASP.NET Core web application with user-authenticated access is described in this paper. Users have access to a list of their registered contacts after being placed into security groups. Each security group has the following permissions: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1915" y="4060825"/>
            <a:ext cx="9626301" cy="449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86530" indent="-343265" lvl="1">
              <a:lnSpc>
                <a:spcPts val="4451"/>
              </a:lnSpc>
              <a:spcBef>
                <a:spcPct val="0"/>
              </a:spcBef>
              <a:buAutoNum type="arabicPeriod" startAt="1"/>
            </a:pPr>
            <a:r>
              <a:rPr lang="en-US" sz="317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Registered users</a:t>
            </a:r>
            <a:r>
              <a:rPr lang="en-US" sz="317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- H</a:t>
            </a:r>
            <a:r>
              <a:rPr lang="en-US" sz="317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ave the ability to read permitted data and edit or remove their personal data. </a:t>
            </a:r>
          </a:p>
          <a:p>
            <a:pPr algn="ctr" marL="686530" indent="-343265" lvl="1">
              <a:lnSpc>
                <a:spcPts val="4451"/>
              </a:lnSpc>
              <a:spcBef>
                <a:spcPct val="0"/>
              </a:spcBef>
              <a:buAutoNum type="arabicPeriod" startAt="1"/>
            </a:pPr>
            <a:r>
              <a:rPr lang="en-US" sz="317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Managers</a:t>
            </a:r>
            <a:r>
              <a:rPr lang="en-US" sz="317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- Have the authority to accept or reject contact details only approved users can approve contacts. </a:t>
            </a:r>
          </a:p>
          <a:p>
            <a:pPr algn="ctr" marL="686530" indent="-343265" lvl="1">
              <a:lnSpc>
                <a:spcPts val="4451"/>
              </a:lnSpc>
              <a:spcBef>
                <a:spcPct val="0"/>
              </a:spcBef>
              <a:buAutoNum type="arabicPeriod" startAt="1"/>
            </a:pPr>
            <a:r>
              <a:rPr lang="en-US" sz="3179">
                <a:solidFill>
                  <a:srgbClr val="FFFFFF"/>
                </a:solidFill>
                <a:latin typeface="Alice Bold"/>
                <a:ea typeface="Alice Bold"/>
                <a:cs typeface="Alice Bold"/>
                <a:sym typeface="Alice Bold"/>
              </a:rPr>
              <a:t>Administrators</a:t>
            </a:r>
            <a:r>
              <a:rPr lang="en-US" sz="317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- Have the authority to approve, reject, edit or delete  any content.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9677" y="5143500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1159" y="1159699"/>
            <a:ext cx="16155354" cy="108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43"/>
              </a:lnSpc>
            </a:pPr>
            <a:r>
              <a:rPr lang="en-US" sz="11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TECHNOLOGY &amp; TOOLS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67398"/>
            <a:ext cx="11965424" cy="5324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0874" indent="-325437" lvl="1">
              <a:lnSpc>
                <a:spcPts val="4220"/>
              </a:lnSpc>
              <a:buFont typeface="Arial"/>
              <a:buChar char="•"/>
            </a:pPr>
            <a:r>
              <a:rPr lang="en-US" sz="3014" u="sng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ASP.NET Framework</a:t>
            </a:r>
            <a:r>
              <a:rPr lang="en-US" sz="301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: Visual Studio was used to create the website, utilizing its powerful.NET features for creating web apps.</a:t>
            </a:r>
          </a:p>
          <a:p>
            <a:pPr algn="l" marL="650874" indent="-325437" lvl="1">
              <a:lnSpc>
                <a:spcPts val="4220"/>
              </a:lnSpc>
              <a:buFont typeface="Arial"/>
              <a:buChar char="•"/>
            </a:pPr>
            <a:r>
              <a:rPr lang="en-US" sz="301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 </a:t>
            </a:r>
            <a:r>
              <a:rPr lang="en-US" sz="3014" u="sng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C# programming language</a:t>
            </a:r>
            <a:r>
              <a:rPr lang="en-US" sz="301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: It is used by the ASP.NET framework to manage backend activities and server-side scripting.</a:t>
            </a:r>
          </a:p>
          <a:p>
            <a:pPr algn="l" marL="650874" indent="-325437" lvl="1">
              <a:lnSpc>
                <a:spcPts val="4220"/>
              </a:lnSpc>
              <a:buFont typeface="Arial"/>
              <a:buChar char="•"/>
            </a:pPr>
            <a:r>
              <a:rPr lang="en-US" sz="3014" u="sng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HTML &amp; CSS </a:t>
            </a:r>
            <a:r>
              <a:rPr lang="en-US" sz="301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- We used HTML &amp; CSS for front-end development </a:t>
            </a:r>
            <a:r>
              <a:rPr lang="en-US" sz="301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to create a user interface that is both visually appealing and responsive.</a:t>
            </a:r>
          </a:p>
          <a:p>
            <a:pPr algn="l" marL="650874" indent="-325437" lvl="1">
              <a:lnSpc>
                <a:spcPts val="4220"/>
              </a:lnSpc>
              <a:buFont typeface="Arial"/>
              <a:buChar char="•"/>
            </a:pPr>
            <a:r>
              <a:rPr lang="en-US" sz="3014" u="sng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SQL Server Management Studio (SSMS)</a:t>
            </a:r>
            <a:r>
              <a:rPr lang="en-US" sz="301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: </a:t>
            </a:r>
            <a:r>
              <a:rPr lang="en-US" sz="3014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When creating and managing a SQL Server database,  SSMS is utilized to guarantee data security and integrity.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44132" y="4770195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15389" y="1568925"/>
            <a:ext cx="13457222" cy="7149149"/>
          </a:xfrm>
          <a:custGeom>
            <a:avLst/>
            <a:gdLst/>
            <a:ahLst/>
            <a:cxnLst/>
            <a:rect r="r" b="b" t="t" l="l"/>
            <a:pathLst>
              <a:path h="7149149" w="13457222">
                <a:moveTo>
                  <a:pt x="0" y="0"/>
                </a:moveTo>
                <a:lnTo>
                  <a:pt x="13457222" y="0"/>
                </a:lnTo>
                <a:lnTo>
                  <a:pt x="13457222" y="7149150"/>
                </a:lnTo>
                <a:lnTo>
                  <a:pt x="0" y="7149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9219" y="5539101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5" y="0"/>
                </a:lnTo>
                <a:lnTo>
                  <a:pt x="41987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2612817" y="655395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8438" y="541750"/>
            <a:ext cx="8935562" cy="63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4"/>
              </a:lnSpc>
            </a:pPr>
            <a:r>
              <a:rPr lang="en-US" sz="6706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HOME PAGE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167455" y="-2346150"/>
            <a:ext cx="11745695" cy="16437996"/>
          </a:xfrm>
          <a:custGeom>
            <a:avLst/>
            <a:gdLst/>
            <a:ahLst/>
            <a:cxnLst/>
            <a:rect r="r" b="b" t="t" l="l"/>
            <a:pathLst>
              <a:path h="16437996" w="11745695">
                <a:moveTo>
                  <a:pt x="0" y="0"/>
                </a:moveTo>
                <a:lnTo>
                  <a:pt x="11745695" y="0"/>
                </a:lnTo>
                <a:lnTo>
                  <a:pt x="11745695" y="16437995"/>
                </a:lnTo>
                <a:lnTo>
                  <a:pt x="0" y="1643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87428" y="3188532"/>
            <a:ext cx="12493595" cy="6541131"/>
          </a:xfrm>
          <a:custGeom>
            <a:avLst/>
            <a:gdLst/>
            <a:ahLst/>
            <a:cxnLst/>
            <a:rect r="r" b="b" t="t" l="l"/>
            <a:pathLst>
              <a:path h="6541131" w="12493595">
                <a:moveTo>
                  <a:pt x="0" y="0"/>
                </a:moveTo>
                <a:lnTo>
                  <a:pt x="12493595" y="0"/>
                </a:lnTo>
                <a:lnTo>
                  <a:pt x="12493595" y="6541131"/>
                </a:lnTo>
                <a:lnTo>
                  <a:pt x="0" y="65411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607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52640" y="350678"/>
            <a:ext cx="11035940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REGISTRATION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4535" y="-313250"/>
            <a:ext cx="9751081" cy="2446635"/>
          </a:xfrm>
          <a:custGeom>
            <a:avLst/>
            <a:gdLst/>
            <a:ahLst/>
            <a:cxnLst/>
            <a:rect r="r" b="b" t="t" l="l"/>
            <a:pathLst>
              <a:path h="2446635" w="9751081">
                <a:moveTo>
                  <a:pt x="0" y="0"/>
                </a:moveTo>
                <a:lnTo>
                  <a:pt x="9751081" y="0"/>
                </a:lnTo>
                <a:lnTo>
                  <a:pt x="9751081" y="2446635"/>
                </a:lnTo>
                <a:lnTo>
                  <a:pt x="0" y="24466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86705" y="5348099"/>
            <a:ext cx="1696903" cy="1693401"/>
          </a:xfrm>
          <a:custGeom>
            <a:avLst/>
            <a:gdLst/>
            <a:ahLst/>
            <a:cxnLst/>
            <a:rect r="r" b="b" t="t" l="l"/>
            <a:pathLst>
              <a:path h="1693401" w="1696903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99874" y="2990339"/>
            <a:ext cx="13457222" cy="6069768"/>
          </a:xfrm>
          <a:custGeom>
            <a:avLst/>
            <a:gdLst/>
            <a:ahLst/>
            <a:cxnLst/>
            <a:rect r="r" b="b" t="t" l="l"/>
            <a:pathLst>
              <a:path h="6069768" w="13457222">
                <a:moveTo>
                  <a:pt x="0" y="0"/>
                </a:moveTo>
                <a:lnTo>
                  <a:pt x="13457222" y="0"/>
                </a:lnTo>
                <a:lnTo>
                  <a:pt x="13457222" y="6069768"/>
                </a:lnTo>
                <a:lnTo>
                  <a:pt x="0" y="60697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82316" y="298124"/>
            <a:ext cx="9395520" cy="109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8"/>
              </a:lnSpc>
              <a:spcBef>
                <a:spcPct val="0"/>
              </a:spcBef>
            </a:pPr>
            <a:r>
              <a:rPr lang="en-US" sz="640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LOGIN PAGE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6684" y="-1819313"/>
            <a:ext cx="6554005" cy="5696027"/>
          </a:xfrm>
          <a:custGeom>
            <a:avLst/>
            <a:gdLst/>
            <a:ahLst/>
            <a:cxnLst/>
            <a:rect r="r" b="b" t="t" l="l"/>
            <a:pathLst>
              <a:path h="5696027" w="6554005">
                <a:moveTo>
                  <a:pt x="0" y="0"/>
                </a:moveTo>
                <a:lnTo>
                  <a:pt x="6554006" y="0"/>
                </a:lnTo>
                <a:lnTo>
                  <a:pt x="6554006" y="5696026"/>
                </a:lnTo>
                <a:lnTo>
                  <a:pt x="0" y="5696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78733" y="-1076709"/>
            <a:ext cx="3679642" cy="3672047"/>
          </a:xfrm>
          <a:custGeom>
            <a:avLst/>
            <a:gdLst/>
            <a:ahLst/>
            <a:cxnLst/>
            <a:rect r="r" b="b" t="t" l="l"/>
            <a:pathLst>
              <a:path h="3672047" w="3679642">
                <a:moveTo>
                  <a:pt x="0" y="0"/>
                </a:moveTo>
                <a:lnTo>
                  <a:pt x="3679642" y="0"/>
                </a:lnTo>
                <a:lnTo>
                  <a:pt x="3679642" y="3672047"/>
                </a:lnTo>
                <a:lnTo>
                  <a:pt x="0" y="36720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066537"/>
            <a:ext cx="11367573" cy="6220463"/>
          </a:xfrm>
          <a:custGeom>
            <a:avLst/>
            <a:gdLst/>
            <a:ahLst/>
            <a:cxnLst/>
            <a:rect r="r" b="b" t="t" l="l"/>
            <a:pathLst>
              <a:path h="6220463" w="11367573">
                <a:moveTo>
                  <a:pt x="0" y="0"/>
                </a:moveTo>
                <a:lnTo>
                  <a:pt x="11367573" y="0"/>
                </a:lnTo>
                <a:lnTo>
                  <a:pt x="11367573" y="6220463"/>
                </a:lnTo>
                <a:lnTo>
                  <a:pt x="0" y="62204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652" t="0" r="-1710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48524" y="0"/>
            <a:ext cx="11829230" cy="6062759"/>
          </a:xfrm>
          <a:custGeom>
            <a:avLst/>
            <a:gdLst/>
            <a:ahLst/>
            <a:cxnLst/>
            <a:rect r="r" b="b" t="t" l="l"/>
            <a:pathLst>
              <a:path h="6062759" w="11829230">
                <a:moveTo>
                  <a:pt x="0" y="0"/>
                </a:moveTo>
                <a:lnTo>
                  <a:pt x="11829230" y="0"/>
                </a:lnTo>
                <a:lnTo>
                  <a:pt x="11829230" y="6062759"/>
                </a:lnTo>
                <a:lnTo>
                  <a:pt x="0" y="60627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762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3323" y="881604"/>
            <a:ext cx="6123175" cy="73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9"/>
              </a:lnSpc>
            </a:pPr>
            <a:r>
              <a:rPr lang="en-US" sz="7815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USER’S 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8536" y="1779298"/>
            <a:ext cx="6087961" cy="1555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4"/>
              </a:lnSpc>
              <a:spcBef>
                <a:spcPct val="0"/>
              </a:spcBef>
            </a:pPr>
            <a:r>
              <a:rPr lang="en-US" sz="2931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USERS ARE TAKEN TO THEIR DASHBOARDS AFTER REGISTERING.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67573" y="6650313"/>
            <a:ext cx="6126706" cy="260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0"/>
              </a:lnSpc>
              <a:spcBef>
                <a:spcPct val="0"/>
              </a:spcBef>
            </a:pPr>
            <a:r>
              <a:rPr lang="en-US" sz="295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BY COMPLETING AND SUBMITTING A FORM, USERS REGISTER. USERS MUST SEND AN EMAIL TO CONFIRM THEIR ACCOUNT AFTER REGISTERING.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DAGNBeV-yc0</dc:identifier>
  <dcterms:modified xsi:type="dcterms:W3CDTF">2011-08-01T06:04:30Z</dcterms:modified>
  <cp:revision>1</cp:revision>
  <dc:title>Purple Futuristic Technology Presentation</dc:title>
</cp:coreProperties>
</file>